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5715000" type="screen16x10"/>
  <p:notesSz cx="6858000" cy="9144000"/>
  <p:defaultTextStyle>
    <a:defPPr>
      <a:defRPr lang="it-IT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13"/>
    <p:restoredTop sz="94567"/>
  </p:normalViewPr>
  <p:slideViewPr>
    <p:cSldViewPr snapToGrid="0" snapToObjects="1">
      <p:cViewPr varScale="1">
        <p:scale>
          <a:sx n="129" d="100"/>
          <a:sy n="129" d="100"/>
        </p:scale>
        <p:origin x="21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2ADED-36F8-4842-AD19-84116CE0A5CB}" type="datetimeFigureOut">
              <a:rPr lang="it-IT" smtClean="0"/>
              <a:t>09/10/21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BC7E4-3A3B-8A4D-B62F-F143EB61090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858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4" r="1613" b="2568"/>
          <a:stretch/>
        </p:blipFill>
        <p:spPr>
          <a:xfrm>
            <a:off x="2057400" y="6074"/>
            <a:ext cx="1375833" cy="11430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6" t="14616" r="15639" b="17959"/>
          <a:stretch/>
        </p:blipFill>
        <p:spPr>
          <a:xfrm>
            <a:off x="5170018" y="168965"/>
            <a:ext cx="1886766" cy="974035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546089" y="1639957"/>
            <a:ext cx="5858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 err="1"/>
              <a:t>https</a:t>
            </a:r>
            <a:r>
              <a:rPr lang="it-IT" sz="1800" b="1" dirty="0"/>
              <a:t>://</a:t>
            </a:r>
            <a:r>
              <a:rPr lang="it-IT" sz="1800" b="1" dirty="0" err="1"/>
              <a:t>www.coe.int</a:t>
            </a:r>
            <a:r>
              <a:rPr lang="it-IT" sz="1800" b="1" dirty="0"/>
              <a:t>/faro-</a:t>
            </a:r>
            <a:r>
              <a:rPr lang="it-IT" sz="1800" b="1" dirty="0" err="1"/>
              <a:t>action</a:t>
            </a:r>
            <a:r>
              <a:rPr lang="it-IT" sz="1800" b="1" dirty="0"/>
              <a:t>-</a:t>
            </a:r>
            <a:r>
              <a:rPr lang="it-IT" sz="1800" b="1" dirty="0" err="1"/>
              <a:t>plan</a:t>
            </a:r>
            <a:r>
              <a:rPr lang="it-IT" sz="1800" b="1" dirty="0"/>
              <a:t> </a:t>
            </a:r>
            <a:endParaRPr lang="it-IT" sz="1800" b="1" dirty="0" smtClean="0"/>
          </a:p>
          <a:p>
            <a:pPr algn="ctr"/>
            <a:r>
              <a:rPr lang="it-IT" sz="1800" b="1" dirty="0" err="1" smtClean="0"/>
              <a:t>faro.convention@coe.int</a:t>
            </a:r>
            <a:r>
              <a:rPr lang="it-IT" sz="1800" b="1" dirty="0" smtClean="0"/>
              <a:t> </a:t>
            </a:r>
            <a:endParaRPr lang="it-IT" sz="1800" dirty="0" smtClean="0"/>
          </a:p>
          <a:p>
            <a:pPr algn="ctr"/>
            <a:endParaRPr lang="it-IT" sz="18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0" y="332960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/>
              <a:t>Obiettivi e Principi </a:t>
            </a:r>
            <a:r>
              <a:rPr lang="it-IT" sz="2800" b="1" i="1" smtClean="0"/>
              <a:t>della Convenzione di Faro</a:t>
            </a:r>
            <a:endParaRPr lang="it-IT" sz="2800" b="1" i="1"/>
          </a:p>
        </p:txBody>
      </p:sp>
    </p:spTree>
    <p:extLst>
      <p:ext uri="{BB962C8B-B14F-4D97-AF65-F5344CB8AC3E}">
        <p14:creationId xmlns:p14="http://schemas.microsoft.com/office/powerpoint/2010/main" val="171612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288235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 smtClean="0"/>
              <a:t>GLI </a:t>
            </a:r>
            <a:r>
              <a:rPr lang="it-IT" sz="1800" b="1" dirty="0"/>
              <a:t>OBIETTIVI DELLA CONVENZIONE DI FARO (ART. 1) </a:t>
            </a:r>
            <a:endParaRPr lang="it-IT" sz="1800" b="1" dirty="0" smtClean="0"/>
          </a:p>
          <a:p>
            <a:endParaRPr lang="it-IT" sz="1800" b="1" dirty="0"/>
          </a:p>
          <a:p>
            <a:endParaRPr lang="it-IT" sz="1800" dirty="0" smtClean="0"/>
          </a:p>
          <a:p>
            <a:pPr marL="285750" indent="-285750">
              <a:buFont typeface="Arial" charset="0"/>
              <a:buChar char="•"/>
            </a:pPr>
            <a:r>
              <a:rPr lang="it-IT" sz="1800" b="1" dirty="0" smtClean="0"/>
              <a:t>Riconoscere </a:t>
            </a:r>
            <a:r>
              <a:rPr lang="it-IT" sz="1800" b="1" dirty="0"/>
              <a:t>che il diritto all’eredità culturale è inerente al diritto a partecipare alla vita </a:t>
            </a:r>
            <a:r>
              <a:rPr lang="it-IT" sz="1800" b="1" dirty="0" smtClean="0"/>
              <a:t>culturale</a:t>
            </a:r>
            <a:r>
              <a:rPr lang="it-IT" sz="1800" dirty="0"/>
              <a:t> </a:t>
            </a:r>
            <a:r>
              <a:rPr lang="it-IT" sz="1800" dirty="0" smtClean="0"/>
              <a:t>così </a:t>
            </a:r>
            <a:r>
              <a:rPr lang="it-IT" sz="1800" dirty="0"/>
              <a:t>come definito nella </a:t>
            </a:r>
            <a:r>
              <a:rPr lang="it-IT" sz="1800" dirty="0" smtClean="0"/>
              <a:t>Dichiarazione </a:t>
            </a:r>
            <a:r>
              <a:rPr lang="it-IT" sz="1800" dirty="0"/>
              <a:t>Universale dei Diritti dell’Uomo; </a:t>
            </a:r>
          </a:p>
          <a:p>
            <a:pPr marL="285750" indent="-285750">
              <a:buFont typeface="Arial" charset="0"/>
              <a:buChar char="•"/>
            </a:pPr>
            <a:endParaRPr lang="it-IT" sz="1800" dirty="0" smtClean="0"/>
          </a:p>
          <a:p>
            <a:pPr marL="285750" indent="-285750">
              <a:buFont typeface="Arial" charset="0"/>
              <a:buChar char="•"/>
            </a:pPr>
            <a:r>
              <a:rPr lang="it-IT" sz="1800" dirty="0" smtClean="0"/>
              <a:t>Riconoscere </a:t>
            </a:r>
            <a:r>
              <a:rPr lang="it-IT" sz="1800" dirty="0"/>
              <a:t>una </a:t>
            </a:r>
            <a:r>
              <a:rPr lang="it-IT" sz="1800" b="1" dirty="0" smtClean="0"/>
              <a:t>responsabilità </a:t>
            </a:r>
            <a:r>
              <a:rPr lang="it-IT" sz="1800" b="1" dirty="0"/>
              <a:t>individuale e collettiva nei confronti dell’eredità culturale;</a:t>
            </a:r>
            <a:r>
              <a:rPr lang="it-IT" sz="1800" dirty="0"/>
              <a:t> </a:t>
            </a:r>
            <a:endParaRPr lang="it-IT" sz="1800" dirty="0" smtClean="0"/>
          </a:p>
          <a:p>
            <a:pPr marL="285750" indent="-285750">
              <a:buFont typeface="Arial" charset="0"/>
              <a:buChar char="•"/>
            </a:pPr>
            <a:endParaRPr lang="it-IT" sz="1800" dirty="0"/>
          </a:p>
          <a:p>
            <a:pPr marL="285750" indent="-285750">
              <a:buFont typeface="Arial" charset="0"/>
              <a:buChar char="•"/>
            </a:pPr>
            <a:r>
              <a:rPr lang="it-IT" sz="1800" dirty="0" smtClean="0"/>
              <a:t>Sottolineare </a:t>
            </a:r>
            <a:r>
              <a:rPr lang="it-IT" sz="1800" dirty="0"/>
              <a:t>che la conservazione dell’eredità culturale, ed il suo uso sostenibile, </a:t>
            </a:r>
            <a:r>
              <a:rPr lang="it-IT" sz="1800" dirty="0" smtClean="0"/>
              <a:t>ha come </a:t>
            </a:r>
            <a:r>
              <a:rPr lang="it-IT" sz="1800" b="1" dirty="0"/>
              <a:t>obiettivo lo sviluppo umano e la </a:t>
            </a:r>
            <a:r>
              <a:rPr lang="it-IT" sz="1800" b="1" dirty="0" smtClean="0"/>
              <a:t>qualità </a:t>
            </a:r>
            <a:r>
              <a:rPr lang="it-IT" sz="1800" b="1" dirty="0"/>
              <a:t>della </a:t>
            </a:r>
            <a:r>
              <a:rPr lang="it-IT" sz="1800" b="1" dirty="0" smtClean="0"/>
              <a:t>vita</a:t>
            </a:r>
            <a:r>
              <a:rPr lang="it-IT" sz="1800" dirty="0" smtClean="0"/>
              <a:t>;</a:t>
            </a:r>
          </a:p>
          <a:p>
            <a:pPr marL="285750" indent="-285750">
              <a:buFont typeface="Arial" charset="0"/>
              <a:buChar char="•"/>
            </a:pPr>
            <a:endParaRPr lang="it-IT" sz="1800" dirty="0"/>
          </a:p>
          <a:p>
            <a:pPr marL="285750" indent="-285750">
              <a:buFont typeface="Arial" charset="0"/>
              <a:buChar char="•"/>
            </a:pPr>
            <a:r>
              <a:rPr lang="it-IT" sz="1800" dirty="0" smtClean="0"/>
              <a:t>Prendere le misure necessarie per applicare le disposizioni di questa Convenzione riguardo:</a:t>
            </a:r>
          </a:p>
          <a:p>
            <a:r>
              <a:rPr lang="it-IT" sz="1800" dirty="0" smtClean="0"/>
              <a:t>&gt; </a:t>
            </a:r>
            <a:r>
              <a:rPr lang="it-IT" sz="1800" dirty="0"/>
              <a:t>al </a:t>
            </a:r>
            <a:r>
              <a:rPr lang="it-IT" sz="1800" b="1" dirty="0"/>
              <a:t>ruolo dell’eredità culturale nella costruzione di una </a:t>
            </a:r>
            <a:r>
              <a:rPr lang="it-IT" sz="1800" b="1" dirty="0" smtClean="0"/>
              <a:t>società </a:t>
            </a:r>
            <a:r>
              <a:rPr lang="it-IT" sz="1800" b="1" dirty="0"/>
              <a:t>pacifica e democratica</a:t>
            </a:r>
            <a:r>
              <a:rPr lang="it-IT" sz="1800" dirty="0"/>
              <a:t>, </a:t>
            </a:r>
            <a:r>
              <a:rPr lang="it-IT" sz="1800" dirty="0" smtClean="0"/>
              <a:t>nei </a:t>
            </a:r>
            <a:r>
              <a:rPr lang="it-IT" sz="1800" b="1" dirty="0" smtClean="0"/>
              <a:t>processi di sviluppo sostenibile </a:t>
            </a:r>
            <a:r>
              <a:rPr lang="it-IT" sz="1800" dirty="0" smtClean="0"/>
              <a:t>e nella </a:t>
            </a:r>
            <a:r>
              <a:rPr lang="it-IT" sz="1800" b="1" dirty="0" smtClean="0"/>
              <a:t>promozione della diversità culturale</a:t>
            </a:r>
          </a:p>
          <a:p>
            <a:endParaRPr lang="it-IT" sz="1800" b="1" dirty="0" smtClean="0"/>
          </a:p>
          <a:p>
            <a:r>
              <a:rPr lang="it-IT" sz="1800" dirty="0" smtClean="0"/>
              <a:t>&gt; </a:t>
            </a:r>
            <a:r>
              <a:rPr lang="it-IT" sz="1800" dirty="0"/>
              <a:t>a una </a:t>
            </a:r>
            <a:r>
              <a:rPr lang="it-IT" sz="1800" b="1" dirty="0"/>
              <a:t>maggiore sinergia di competenze fra tutti gli attori pubblici, istituzionali e privati coinvolti. </a:t>
            </a:r>
          </a:p>
        </p:txBody>
      </p:sp>
    </p:spTree>
    <p:extLst>
      <p:ext uri="{BB962C8B-B14F-4D97-AF65-F5344CB8AC3E}">
        <p14:creationId xmlns:p14="http://schemas.microsoft.com/office/powerpoint/2010/main" val="76964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0" t="26613" r="15558" b="7825"/>
          <a:stretch/>
        </p:blipFill>
        <p:spPr>
          <a:xfrm>
            <a:off x="367746" y="0"/>
            <a:ext cx="844417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9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t="9276" r="20108" b="9217"/>
          <a:stretch/>
        </p:blipFill>
        <p:spPr>
          <a:xfrm>
            <a:off x="1600201" y="0"/>
            <a:ext cx="5973416" cy="572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3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2" t="4869" r="14562" b="34369"/>
          <a:stretch/>
        </p:blipFill>
        <p:spPr>
          <a:xfrm>
            <a:off x="566529" y="178904"/>
            <a:ext cx="8067895" cy="53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56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7" t="6609" r="16788" b="26718"/>
          <a:stretch/>
        </p:blipFill>
        <p:spPr>
          <a:xfrm>
            <a:off x="377686" y="0"/>
            <a:ext cx="842271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0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2" t="51257" r="18755" b="6261"/>
          <a:stretch/>
        </p:blipFill>
        <p:spPr>
          <a:xfrm>
            <a:off x="1709531" y="2951922"/>
            <a:ext cx="5734878" cy="276307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709531" y="1202035"/>
            <a:ext cx="57348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CASE STUDY</a:t>
            </a:r>
          </a:p>
          <a:p>
            <a:pPr algn="ctr"/>
            <a:endParaRPr lang="it-IT" sz="2000" b="1" dirty="0"/>
          </a:p>
          <a:p>
            <a:pPr algn="ctr"/>
            <a:r>
              <a:rPr lang="it-IT" sz="2000" b="1" dirty="0" smtClean="0"/>
              <a:t>FARO TRASIMENO</a:t>
            </a:r>
          </a:p>
          <a:p>
            <a:pPr algn="ctr"/>
            <a:endParaRPr lang="it-IT" sz="2000" b="1" dirty="0"/>
          </a:p>
          <a:p>
            <a:pPr algn="ctr"/>
            <a:r>
              <a:rPr lang="it-IT" sz="2000" b="1" dirty="0" err="1" smtClean="0"/>
              <a:t>www.farotrasimeno.org</a:t>
            </a:r>
            <a:endParaRPr lang="it-IT" sz="2000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6" t="14616" r="15639" b="17959"/>
          <a:stretch/>
        </p:blipFill>
        <p:spPr>
          <a:xfrm>
            <a:off x="3633587" y="109330"/>
            <a:ext cx="1886766" cy="9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13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144</Words>
  <Application>Microsoft Macintosh PowerPoint</Application>
  <PresentationFormat>Presentazione su schermo (16:10)</PresentationFormat>
  <Paragraphs>21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Arial</vt:lpstr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Utente di Microsoft Office</cp:lastModifiedBy>
  <cp:revision>15</cp:revision>
  <dcterms:created xsi:type="dcterms:W3CDTF">2021-10-09T14:51:53Z</dcterms:created>
  <dcterms:modified xsi:type="dcterms:W3CDTF">2021-10-09T17:36:48Z</dcterms:modified>
</cp:coreProperties>
</file>